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327"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1" r:id="rId45"/>
    <p:sldId id="392" r:id="rId46"/>
    <p:sldId id="342" r:id="rId47"/>
    <p:sldId id="395" r:id="rId48"/>
    <p:sldId id="393" r:id="rId49"/>
    <p:sldId id="396" r:id="rId50"/>
    <p:sldId id="394" r:id="rId51"/>
    <p:sldId id="398" r:id="rId52"/>
    <p:sldId id="397" r:id="rId53"/>
    <p:sldId id="382" r:id="rId54"/>
    <p:sldId id="298" r:id="rId55"/>
    <p:sldId id="299" r:id="rId56"/>
    <p:sldId id="300" r:id="rId57"/>
    <p:sldId id="301" r:id="rId58"/>
    <p:sldId id="302" r:id="rId59"/>
    <p:sldId id="303" r:id="rId60"/>
    <p:sldId id="304" r:id="rId61"/>
    <p:sldId id="305" r:id="rId62"/>
    <p:sldId id="374" r:id="rId63"/>
    <p:sldId id="308" r:id="rId64"/>
    <p:sldId id="360" r:id="rId65"/>
    <p:sldId id="273" r:id="rId66"/>
    <p:sldId id="351" r:id="rId67"/>
    <p:sldId id="367" r:id="rId68"/>
    <p:sldId id="353" r:id="rId69"/>
    <p:sldId id="354" r:id="rId70"/>
    <p:sldId id="356" r:id="rId71"/>
    <p:sldId id="357" r:id="rId72"/>
    <p:sldId id="359" r:id="rId73"/>
    <p:sldId id="295" r:id="rId74"/>
    <p:sldId id="321" r:id="rId75"/>
    <p:sldId id="364" r:id="rId76"/>
    <p:sldId id="365" r:id="rId77"/>
    <p:sldId id="366" r:id="rId78"/>
    <p:sldId id="375" r:id="rId79"/>
    <p:sldId id="309" r:id="rId80"/>
    <p:sldId id="322" r:id="rId81"/>
    <p:sldId id="310" r:id="rId82"/>
    <p:sldId id="344" r:id="rId83"/>
    <p:sldId id="345" r:id="rId84"/>
    <p:sldId id="323" r:id="rId85"/>
    <p:sldId id="311" r:id="rId86"/>
    <p:sldId id="312" r:id="rId87"/>
    <p:sldId id="313" r:id="rId88"/>
    <p:sldId id="314" r:id="rId89"/>
    <p:sldId id="315" r:id="rId90"/>
    <p:sldId id="316" r:id="rId91"/>
    <p:sldId id="317" r:id="rId92"/>
    <p:sldId id="376" r:id="rId93"/>
    <p:sldId id="318" r:id="rId94"/>
    <p:sldId id="324" r:id="rId95"/>
    <p:sldId id="328" r:id="rId96"/>
    <p:sldId id="362" r:id="rId97"/>
    <p:sldId id="361" r:id="rId98"/>
    <p:sldId id="368" r:id="rId99"/>
    <p:sldId id="319" r:id="rId100"/>
    <p:sldId id="325" r:id="rId101"/>
    <p:sldId id="377" r:id="rId102"/>
    <p:sldId id="339" r:id="rId103"/>
    <p:sldId id="358" r:id="rId104"/>
    <p:sldId id="340" r:id="rId105"/>
    <p:sldId id="400" r:id="rId106"/>
    <p:sldId id="338" r:id="rId107"/>
    <p:sldId id="329" r:id="rId108"/>
    <p:sldId id="330" r:id="rId109"/>
    <p:sldId id="331" r:id="rId110"/>
    <p:sldId id="332" r:id="rId111"/>
    <p:sldId id="333" r:id="rId112"/>
    <p:sldId id="334" r:id="rId113"/>
    <p:sldId id="335" r:id="rId114"/>
    <p:sldId id="336" r:id="rId115"/>
    <p:sldId id="337" r:id="rId116"/>
    <p:sldId id="296" r:id="rId117"/>
    <p:sldId id="399" r:id="rId118"/>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FF7400"/>
    <a:srgbClr val="FF00FF"/>
    <a:srgbClr val="00FF00"/>
    <a:srgbClr val="00DB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7" autoAdjust="0"/>
  </p:normalViewPr>
  <p:slideViewPr>
    <p:cSldViewPr>
      <p:cViewPr varScale="1">
        <p:scale>
          <a:sx n="127" d="100"/>
          <a:sy n="127" d="100"/>
        </p:scale>
        <p:origin x="-112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t>5/10/2012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t>‹Nr.›</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10.05.2012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10.05.2012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10.05.2012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Martin Golding</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a:t>
            </a:r>
            <a:r>
              <a:rPr lang="en-US" sz="2000" dirty="0" err="1" smtClean="0">
                <a:solidFill>
                  <a:schemeClr val="bg1">
                    <a:lumMod val="85000"/>
                  </a:schemeClr>
                </a:solidFill>
                <a:latin typeface="Roboto" pitchFamily="2" charset="0"/>
                <a:ea typeface="Roboto" pitchFamily="2" charset="0"/>
              </a:rPr>
              <a:t>Seggregation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 xmlns:p14="http://schemas.microsoft.com/office/powerpoint/2010/main" val="32258363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err="1" smtClean="0">
                <a:latin typeface="Roboto" pitchFamily="2" charset="0"/>
                <a:ea typeface="Roboto" pitchFamily="2" charset="0"/>
              </a:rPr>
              <a:t>Liskov</a:t>
            </a:r>
            <a:r>
              <a:rPr lang="en-US" sz="2000" dirty="0" smtClean="0">
                <a:latin typeface="Roboto" pitchFamily="2" charset="0"/>
                <a:ea typeface="Roboto" pitchFamily="2" charset="0"/>
              </a:rPr>
              <a:t>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hlinkClick r:id="rId4"/>
              </a:rPr>
              <a: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a:t>
            </a:r>
            <a:r>
              <a:rPr lang="de-AT" sz="1200" dirty="0" smtClean="0">
                <a:latin typeface="Roboto" pitchFamily="2" charset="0"/>
                <a:ea typeface="Roboto" pitchFamily="2" charset="0"/>
                <a:hlinkClick r:id="rId5"/>
              </a:rPr>
              <a:t>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a:t>
            </a:r>
            <a:r>
              <a:rPr lang="de-AT" sz="1200" dirty="0" smtClean="0">
                <a:latin typeface="Roboto" pitchFamily="2" charset="0"/>
                <a:ea typeface="Roboto" pitchFamily="2" charset="0"/>
                <a:hlinkClick r:id="rId6"/>
              </a:rPr>
              <a:t>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a:t>
            </a:r>
            <a:r>
              <a:rPr lang="de-AT" sz="1200" dirty="0" smtClean="0">
                <a:latin typeface="Roboto" pitchFamily="2" charset="0"/>
                <a:ea typeface="Roboto" pitchFamily="2" charset="0"/>
                <a:hlinkClick r:id="rId7"/>
              </a:rPr>
              <a:t>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a:t>
            </a:r>
            <a:r>
              <a:rPr lang="de-AT" sz="1200" dirty="0" smtClean="0">
                <a:latin typeface="Roboto" pitchFamily="2" charset="0"/>
                <a:ea typeface="Roboto" pitchFamily="2" charset="0"/>
                <a:hlinkClick r:id="rId8"/>
              </a:rPr>
              <a:t>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 xmlns:a14="http://schemas.microsoft.com/office/drawing/2010/main">
                  <a14:imgLayer r:embed="rId7">
                    <a14:imgEffect>
                      <a14:backgroundRemoval t="0" b="100000" l="11914" r="86719"/>
                    </a14:imgEffect>
                  </a14:imgLayer>
                </a14:imgProps>
              </a:ext>
              <a:ext uri="{28A0092B-C50C-407E-A947-70E740481C1C}">
                <a14:useLocalDpi xmlns=""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Abstractions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err="1" smtClean="0">
                <a:latin typeface="Roboto" pitchFamily="2" charset="0"/>
                <a:ea typeface="Roboto" pitchFamily="2" charset="0"/>
              </a:rPr>
              <a:t>Stable</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Dependencies</a:t>
            </a:r>
            <a:r>
              <a:rPr lang="de-DE" sz="2000" dirty="0" smtClean="0">
                <a:latin typeface="Roboto" pitchFamily="2" charset="0"/>
                <a:ea typeface="Roboto" pitchFamily="2" charset="0"/>
              </a:rPr>
              <a:t>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a:t>
            </a:r>
            <a:r>
              <a:rPr lang="de-DE" sz="2000" dirty="0" err="1" smtClean="0">
                <a:latin typeface="Roboto" pitchFamily="2" charset="0"/>
                <a:ea typeface="Roboto" pitchFamily="2" charset="0"/>
              </a:rPr>
              <a:t>don‘t</a:t>
            </a:r>
            <a:r>
              <a:rPr lang="de-DE" sz="2000" dirty="0" smtClean="0">
                <a:latin typeface="Roboto" pitchFamily="2" charset="0"/>
                <a:ea typeface="Roboto" pitchFamily="2" charset="0"/>
              </a:rPr>
              <a:t> </a:t>
            </a:r>
            <a:r>
              <a:rPr lang="de-DE" sz="2000" dirty="0" err="1" smtClean="0">
                <a:latin typeface="Roboto" pitchFamily="2" charset="0"/>
                <a:ea typeface="Roboto" pitchFamily="2" charset="0"/>
              </a:rPr>
              <a:t>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836712"/>
            <a:ext cx="3656484" cy="3672408"/>
          </a:xfrm>
          <a:prstGeom prst="rect">
            <a:avLst/>
          </a:prstGeom>
        </p:spPr>
      </p:pic>
      <p:sp>
        <p:nvSpPr>
          <p:cNvPr id="10" name="Textfeld 9"/>
          <p:cNvSpPr txBox="1"/>
          <p:nvPr/>
        </p:nvSpPr>
        <p:spPr>
          <a:xfrm>
            <a:off x="3995936" y="4581128"/>
            <a:ext cx="1154163" cy="1769715"/>
          </a:xfrm>
          <a:prstGeom prst="rect">
            <a:avLst/>
          </a:prstGeom>
        </p:spPr>
        <p:txBody>
          <a:bodyPr wrap="non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15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46</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B7FF"/>
                </a:solidFill>
              </a:rPr>
              <a:t>Complaints</a:t>
            </a:r>
            <a:endParaRPr lang="en-US" dirty="0">
              <a:solidFill>
                <a:srgbClr val="00B7FF"/>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B7FF"/>
                </a:solidFill>
              </a:rPr>
              <a:t>Apologies</a:t>
            </a:r>
            <a:endParaRPr lang="en-US" dirty="0">
              <a:solidFill>
                <a:srgbClr val="00B7FF"/>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 xmlns:p14="http://schemas.microsoft.com/office/powerpoint/2010/main" val="1229695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 xmlns:p14="http://schemas.microsoft.com/office/powerpoint/2010/main" val="2299212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err="1" smtClean="0"/>
              <a:t>maliformer</a:t>
            </a:r>
            <a:r>
              <a:rPr lang="de-AT" sz="4900" dirty="0" smtClean="0"/>
              <a:t>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err="1"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 xmlns:p14="http://schemas.microsoft.com/office/powerpoint/2010/main" val="13880895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 xmlns:p14="http://schemas.microsoft.com/office/powerpoint/2010/main" val="19807464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 xmlns:p14="http://schemas.microsoft.com/office/powerpoint/2010/main" val="36880197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36135689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42001634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 xmlns:p14="http://schemas.microsoft.com/office/powerpoint/2010/main" val="14098579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err="1" smtClean="0">
                <a:solidFill>
                  <a:srgbClr val="00DB00"/>
                </a:solidFill>
              </a:rPr>
              <a:t>ällt</a:t>
            </a:r>
            <a:r>
              <a:rPr lang="de-DE" sz="6000" dirty="0" smtClean="0">
                <a:solidFill>
                  <a:srgbClr val="00DB00"/>
                </a:solidFill>
              </a:rPr>
              <a: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err="1" smtClean="0">
                <a:solidFill>
                  <a:schemeClr val="bg1">
                    <a:lumMod val="75000"/>
                  </a:schemeClr>
                </a:solidFill>
              </a:rPr>
              <a:t>maliformer</a:t>
            </a:r>
            <a:r>
              <a:rPr lang="de-AT" sz="4900" dirty="0" smtClean="0">
                <a:solidFill>
                  <a:schemeClr val="bg1">
                    <a:lumMod val="75000"/>
                  </a:schemeClr>
                </a:solidFill>
              </a:rPr>
              <a:t>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a:t>
            </a:r>
            <a:r>
              <a:rPr lang="de-AT" sz="5700" dirty="0" err="1" smtClean="0">
                <a:solidFill>
                  <a:schemeClr val="bg1">
                    <a:lumMod val="75000"/>
                  </a:schemeClr>
                </a:solidFill>
              </a:rPr>
              <a:t>proxitrunkial</a:t>
            </a:r>
            <a:r>
              <a:rPr lang="de-AT" sz="5700" dirty="0" smtClean="0">
                <a:solidFill>
                  <a:schemeClr val="bg1">
                    <a:lumMod val="75000"/>
                  </a:schemeClr>
                </a:solidFill>
              </a:rPr>
              <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a:t>
            </a:r>
            <a:r>
              <a:rPr lang="en-US" sz="2000" dirty="0" err="1" smtClean="0">
                <a:latin typeface="Roboto" pitchFamily="2" charset="0"/>
                <a:ea typeface="Roboto" pitchFamily="2" charset="0"/>
              </a:rPr>
              <a:t>Seggregation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 xmlns:p14="http://schemas.microsoft.com/office/powerpoint/2010/main" val="340634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 xmlns:p14="http://schemas.microsoft.com/office/powerpoint/2010/main" val="1842704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 xmlns:p14="http://schemas.microsoft.com/office/powerpoint/2010/main" val="1783885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1011</Words>
  <Application>Microsoft Office PowerPoint</Application>
  <PresentationFormat>Bildschirmpräsentation (4:3)</PresentationFormat>
  <Paragraphs>417</Paragraphs>
  <Slides>117</Slides>
  <Notes>1</Notes>
  <HiddenSlides>0</HiddenSlides>
  <MMClips>0</MMClips>
  <ScaleCrop>false</ScaleCrop>
  <HeadingPairs>
    <vt:vector size="4" baseType="variant">
      <vt:variant>
        <vt:lpstr>Design</vt:lpstr>
      </vt:variant>
      <vt:variant>
        <vt:i4>1</vt:i4>
      </vt:variant>
      <vt:variant>
        <vt:lpstr>Folientitel</vt:lpstr>
      </vt:variant>
      <vt:variant>
        <vt:i4>117</vt:i4>
      </vt:variant>
    </vt:vector>
  </HeadingPairs>
  <TitlesOfParts>
    <vt:vector size="118" baseType="lpstr">
      <vt:lpstr>Larissa-Design</vt:lpstr>
      <vt:lpstr>"Always code as if the guy who ends up maintaining your code will be a violent psychopath who knows where you live."     Martin Golding.</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var duck = new Duck();  </vt:lpstr>
      <vt:lpstr>Zug.un.glück</vt:lpstr>
      <vt:lpstr>Don’t ASK</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Folie 47</vt:lpstr>
      <vt:lpstr>NullObjekte</vt:lpstr>
      <vt:lpstr>Exceptionell,</vt:lpstr>
      <vt:lpstr>Folie 50</vt:lpstr>
      <vt:lpstr>Complaints</vt:lpstr>
      <vt:lpstr>Apologies</vt:lpstr>
      <vt:lpstr> &gt;&gt;&gt; import this  </vt:lpstr>
      <vt:lpstr>If the implementation is hard to explain, it's a bad idea.</vt:lpstr>
      <vt:lpstr>Zuhören</vt:lpstr>
      <vt:lpstr>Wir brauchen einen Automocker.</vt:lpstr>
      <vt:lpstr>Folie 57</vt:lpstr>
      <vt:lpstr>Diese klasse ist schwer zu testen.</vt:lpstr>
      <vt:lpstr>Folie 59</vt:lpstr>
      <vt:lpstr>Das gleiche sagen</vt:lpstr>
      <vt:lpstr>Folie 61</vt:lpstr>
      <vt:lpstr>Folie 62</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77</vt:lpstr>
      <vt:lpstr>Folie 78</vt:lpstr>
      <vt:lpstr>Abstraktion</vt:lpstr>
      <vt:lpstr>for int i=0; GetCustomer</vt:lpstr>
      <vt:lpstr>Binäre Abhängigkeit</vt:lpstr>
      <vt:lpstr>Folie 82</vt:lpstr>
      <vt:lpstr>Folie 83</vt:lpstr>
      <vt:lpstr>Imports Parameter Binäre Bäume </vt:lpstr>
      <vt:lpstr>Entwurfsmuster</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Folie 92</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101</vt:lpstr>
      <vt:lpstr>Running</vt:lpstr>
      <vt:lpstr>Running</vt:lpstr>
      <vt:lpstr>Changing</vt:lpstr>
      <vt:lpstr>Folie 105</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116</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318</cp:revision>
  <dcterms:created xsi:type="dcterms:W3CDTF">2012-05-02T19:59:02Z</dcterms:created>
  <dcterms:modified xsi:type="dcterms:W3CDTF">2012-05-10T16:57:15Z</dcterms:modified>
</cp:coreProperties>
</file>